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0" r:id="rId3"/>
    <p:sldId id="259" r:id="rId4"/>
    <p:sldId id="261" r:id="rId5"/>
    <p:sldId id="263" r:id="rId6"/>
    <p:sldId id="266" r:id="rId7"/>
    <p:sldId id="265" r:id="rId8"/>
    <p:sldId id="267" r:id="rId9"/>
    <p:sldId id="26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2160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895A-6AFF-4C0C-A8F9-673E00A18708}" type="datetimeFigureOut">
              <a:rPr lang="ru-RU" smtClean="0"/>
              <a:pPr/>
              <a:t>18.08.13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C1DC5-3BA1-462D-8673-0645918C18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895A-6AFF-4C0C-A8F9-673E00A18708}" type="datetimeFigureOut">
              <a:rPr lang="ru-RU" smtClean="0"/>
              <a:pPr/>
              <a:t>18.08.13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C1DC5-3BA1-462D-8673-0645918C18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895A-6AFF-4C0C-A8F9-673E00A18708}" type="datetimeFigureOut">
              <a:rPr lang="ru-RU" smtClean="0"/>
              <a:pPr/>
              <a:t>18.08.13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C1DC5-3BA1-462D-8673-0645918C18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895A-6AFF-4C0C-A8F9-673E00A18708}" type="datetimeFigureOut">
              <a:rPr lang="ru-RU" smtClean="0"/>
              <a:pPr/>
              <a:t>18.08.13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C1DC5-3BA1-462D-8673-0645918C18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895A-6AFF-4C0C-A8F9-673E00A18708}" type="datetimeFigureOut">
              <a:rPr lang="ru-RU" smtClean="0"/>
              <a:pPr/>
              <a:t>18.08.13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C1DC5-3BA1-462D-8673-0645918C18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895A-6AFF-4C0C-A8F9-673E00A18708}" type="datetimeFigureOut">
              <a:rPr lang="ru-RU" smtClean="0"/>
              <a:pPr/>
              <a:t>18.08.13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C1DC5-3BA1-462D-8673-0645918C18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895A-6AFF-4C0C-A8F9-673E00A18708}" type="datetimeFigureOut">
              <a:rPr lang="ru-RU" smtClean="0"/>
              <a:pPr/>
              <a:t>18.08.13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C1DC5-3BA1-462D-8673-0645918C18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895A-6AFF-4C0C-A8F9-673E00A18708}" type="datetimeFigureOut">
              <a:rPr lang="ru-RU" smtClean="0"/>
              <a:pPr/>
              <a:t>18.08.13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C1DC5-3BA1-462D-8673-0645918C18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895A-6AFF-4C0C-A8F9-673E00A18708}" type="datetimeFigureOut">
              <a:rPr lang="ru-RU" smtClean="0"/>
              <a:pPr/>
              <a:t>18.08.13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C1DC5-3BA1-462D-8673-0645918C18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895A-6AFF-4C0C-A8F9-673E00A18708}" type="datetimeFigureOut">
              <a:rPr lang="ru-RU" smtClean="0"/>
              <a:pPr/>
              <a:t>18.08.13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C1DC5-3BA1-462D-8673-0645918C18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895A-6AFF-4C0C-A8F9-673E00A18708}" type="datetimeFigureOut">
              <a:rPr lang="ru-RU" smtClean="0"/>
              <a:pPr/>
              <a:t>18.08.13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C1DC5-3BA1-462D-8673-0645918C180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277895A-6AFF-4C0C-A8F9-673E00A18708}" type="datetimeFigureOut">
              <a:rPr lang="ru-RU" smtClean="0"/>
              <a:pPr/>
              <a:t>18.08.13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2DC1DC5-3BA1-462D-8673-0645918C180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378982" cy="1470025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Прогресс в реформе экологической политики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Азербайджан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26131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260648"/>
            <a:ext cx="7125113" cy="924475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Экологическая </a:t>
            </a:r>
            <a:r>
              <a:rPr lang="ru-RU" b="1" dirty="0" smtClean="0">
                <a:solidFill>
                  <a:schemeClr val="bg1"/>
                </a:solidFill>
              </a:rPr>
              <a:t>политика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5544616"/>
          </a:xfrm>
        </p:spPr>
        <p:txBody>
          <a:bodyPr>
            <a:normAutofit fontScale="40000" lnSpcReduction="20000"/>
          </a:bodyPr>
          <a:lstStyle/>
          <a:p>
            <a:pPr lvl="0"/>
            <a:r>
              <a:rPr lang="ru-RU" sz="5100" b="1" dirty="0">
                <a:solidFill>
                  <a:schemeClr val="bg1"/>
                </a:solidFill>
              </a:rPr>
              <a:t>Стратегии и Планы Действий по Национальной экологической политике</a:t>
            </a:r>
          </a:p>
          <a:p>
            <a:pPr lvl="1"/>
            <a:r>
              <a:rPr lang="ru-RU" sz="5500" dirty="0">
                <a:solidFill>
                  <a:schemeClr val="bg1"/>
                </a:solidFill>
              </a:rPr>
              <a:t>Государственная Программа по устойчивому развитию Азербайджанской Республики</a:t>
            </a:r>
          </a:p>
          <a:p>
            <a:pPr lvl="1"/>
            <a:r>
              <a:rPr lang="ru-RU" sz="5500" dirty="0">
                <a:solidFill>
                  <a:schemeClr val="bg1"/>
                </a:solidFill>
              </a:rPr>
              <a:t>Государственная Программа по устойчивому развитию и устранению бедности </a:t>
            </a:r>
            <a:r>
              <a:rPr lang="ru-RU" sz="5500" dirty="0" smtClean="0">
                <a:solidFill>
                  <a:schemeClr val="bg1"/>
                </a:solidFill>
              </a:rPr>
              <a:t>2008-201</a:t>
            </a:r>
            <a:r>
              <a:rPr lang="en-US" sz="5500" dirty="0" smtClean="0">
                <a:solidFill>
                  <a:schemeClr val="bg1"/>
                </a:solidFill>
              </a:rPr>
              <a:t>5</a:t>
            </a:r>
            <a:r>
              <a:rPr lang="ru-RU" sz="5500" dirty="0" smtClean="0">
                <a:solidFill>
                  <a:schemeClr val="bg1"/>
                </a:solidFill>
              </a:rPr>
              <a:t> </a:t>
            </a:r>
            <a:r>
              <a:rPr lang="ru-RU" sz="5500" dirty="0">
                <a:solidFill>
                  <a:schemeClr val="bg1"/>
                </a:solidFill>
              </a:rPr>
              <a:t>г.</a:t>
            </a:r>
          </a:p>
          <a:p>
            <a:pPr lvl="1"/>
            <a:r>
              <a:rPr lang="ru-RU" sz="5500" dirty="0">
                <a:solidFill>
                  <a:schemeClr val="bg1"/>
                </a:solidFill>
              </a:rPr>
              <a:t>Государственная Программа по развитию регионов (</a:t>
            </a:r>
            <a:r>
              <a:rPr lang="ru-RU" sz="5500" dirty="0" smtClean="0">
                <a:solidFill>
                  <a:schemeClr val="bg1"/>
                </a:solidFill>
              </a:rPr>
              <a:t>200</a:t>
            </a:r>
            <a:r>
              <a:rPr lang="en-US" sz="5500" dirty="0" smtClean="0">
                <a:solidFill>
                  <a:schemeClr val="bg1"/>
                </a:solidFill>
              </a:rPr>
              <a:t>9</a:t>
            </a:r>
            <a:r>
              <a:rPr lang="ru-RU" sz="5500" dirty="0" smtClean="0">
                <a:solidFill>
                  <a:schemeClr val="bg1"/>
                </a:solidFill>
              </a:rPr>
              <a:t>-201</a:t>
            </a:r>
            <a:r>
              <a:rPr lang="en-US" sz="5500" dirty="0" smtClean="0">
                <a:solidFill>
                  <a:schemeClr val="bg1"/>
                </a:solidFill>
              </a:rPr>
              <a:t>3</a:t>
            </a:r>
            <a:r>
              <a:rPr lang="ru-RU" sz="5500" dirty="0" smtClean="0">
                <a:solidFill>
                  <a:schemeClr val="bg1"/>
                </a:solidFill>
              </a:rPr>
              <a:t> </a:t>
            </a:r>
            <a:r>
              <a:rPr lang="ru-RU" sz="5500" dirty="0">
                <a:solidFill>
                  <a:schemeClr val="bg1"/>
                </a:solidFill>
              </a:rPr>
              <a:t>годы)</a:t>
            </a:r>
          </a:p>
          <a:p>
            <a:pPr lvl="1"/>
            <a:r>
              <a:rPr lang="ru-RU" sz="5500" dirty="0">
                <a:solidFill>
                  <a:schemeClr val="bg1"/>
                </a:solidFill>
              </a:rPr>
              <a:t>Концепция развития «Азербайджан 2020» - Взгляд в будущее  (2014-2020 годы)</a:t>
            </a:r>
          </a:p>
          <a:p>
            <a:pPr lvl="1"/>
            <a:r>
              <a:rPr lang="ru-RU" sz="5500" dirty="0">
                <a:solidFill>
                  <a:schemeClr val="bg1"/>
                </a:solidFill>
              </a:rPr>
              <a:t>Готовятся  планы по осуществлению концепции, на которых будет взят  курс на достижение целей 20-20-20 по сравнению с 2012 </a:t>
            </a:r>
            <a:r>
              <a:rPr lang="ru-RU" sz="5500" dirty="0" smtClean="0">
                <a:solidFill>
                  <a:schemeClr val="bg1"/>
                </a:solidFill>
              </a:rPr>
              <a:t>годом</a:t>
            </a:r>
            <a:endParaRPr lang="en-US" sz="5500" dirty="0" smtClean="0">
              <a:solidFill>
                <a:schemeClr val="bg1"/>
              </a:solidFill>
            </a:endParaRPr>
          </a:p>
          <a:p>
            <a:pPr lvl="2"/>
            <a:r>
              <a:rPr lang="ru-RU" sz="4500" dirty="0" smtClean="0">
                <a:solidFill>
                  <a:schemeClr val="bg1"/>
                </a:solidFill>
              </a:rPr>
              <a:t>20</a:t>
            </a:r>
            <a:r>
              <a:rPr lang="ru-RU" sz="4500" dirty="0">
                <a:solidFill>
                  <a:schemeClr val="bg1"/>
                </a:solidFill>
              </a:rPr>
              <a:t>% снижение выбросов парниковых газов, </a:t>
            </a:r>
          </a:p>
          <a:p>
            <a:pPr lvl="2"/>
            <a:r>
              <a:rPr lang="ru-RU" sz="4500" dirty="0" smtClean="0">
                <a:solidFill>
                  <a:schemeClr val="bg1"/>
                </a:solidFill>
              </a:rPr>
              <a:t>20</a:t>
            </a:r>
            <a:r>
              <a:rPr lang="ru-RU" sz="4500" dirty="0">
                <a:solidFill>
                  <a:schemeClr val="bg1"/>
                </a:solidFill>
              </a:rPr>
              <a:t>% увеличение доли возобновляемой энергетики в потребляемой  энергии,</a:t>
            </a:r>
          </a:p>
          <a:p>
            <a:pPr lvl="2"/>
            <a:r>
              <a:rPr lang="ru-RU" sz="4500" dirty="0" smtClean="0">
                <a:solidFill>
                  <a:schemeClr val="bg1"/>
                </a:solidFill>
              </a:rPr>
              <a:t>20</a:t>
            </a:r>
            <a:r>
              <a:rPr lang="ru-RU" sz="4500" dirty="0">
                <a:solidFill>
                  <a:schemeClr val="bg1"/>
                </a:solidFill>
              </a:rPr>
              <a:t>% повышение </a:t>
            </a:r>
            <a:r>
              <a:rPr lang="ru-RU" sz="4500" dirty="0" err="1">
                <a:solidFill>
                  <a:schemeClr val="bg1"/>
                </a:solidFill>
              </a:rPr>
              <a:t>энергоэффективности</a:t>
            </a:r>
            <a:r>
              <a:rPr lang="ru-RU" sz="4500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39309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260648"/>
            <a:ext cx="7125113" cy="924475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Экологическая </a:t>
            </a:r>
            <a:r>
              <a:rPr lang="ru-RU" b="1" dirty="0" smtClean="0">
                <a:solidFill>
                  <a:schemeClr val="bg1"/>
                </a:solidFill>
              </a:rPr>
              <a:t>политика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5544616"/>
          </a:xfrm>
        </p:spPr>
        <p:txBody>
          <a:bodyPr>
            <a:normAutofit fontScale="85000" lnSpcReduction="10000"/>
          </a:bodyPr>
          <a:lstStyle/>
          <a:p>
            <a:r>
              <a:rPr lang="ru-RU" sz="3400" b="1" dirty="0" smtClean="0">
                <a:solidFill>
                  <a:schemeClr val="bg1"/>
                </a:solidFill>
              </a:rPr>
              <a:t>Интеграция </a:t>
            </a:r>
            <a:r>
              <a:rPr lang="ru-RU" sz="3400" b="1" dirty="0">
                <a:solidFill>
                  <a:schemeClr val="bg1"/>
                </a:solidFill>
              </a:rPr>
              <a:t>экополитики в национальное </a:t>
            </a:r>
            <a:r>
              <a:rPr lang="ru-RU" sz="3400" b="1" dirty="0" smtClean="0">
                <a:solidFill>
                  <a:schemeClr val="bg1"/>
                </a:solidFill>
              </a:rPr>
              <a:t>законодательство</a:t>
            </a:r>
            <a:endParaRPr lang="en-US" sz="3400" b="1" dirty="0" smtClean="0">
              <a:solidFill>
                <a:schemeClr val="bg1"/>
              </a:solidFill>
            </a:endParaRPr>
          </a:p>
          <a:p>
            <a:pPr lvl="1"/>
            <a:r>
              <a:rPr lang="ru-RU" sz="2800" dirty="0">
                <a:solidFill>
                  <a:schemeClr val="bg1"/>
                </a:solidFill>
              </a:rPr>
              <a:t>Государственной Комиссией по </a:t>
            </a:r>
            <a:r>
              <a:rPr lang="ru-RU" sz="2800" dirty="0" err="1">
                <a:solidFill>
                  <a:schemeClr val="bg1"/>
                </a:solidFill>
              </a:rPr>
              <a:t>Евроинтеграции</a:t>
            </a:r>
            <a:r>
              <a:rPr lang="ru-RU" sz="2800" dirty="0">
                <a:solidFill>
                  <a:schemeClr val="bg1"/>
                </a:solidFill>
              </a:rPr>
              <a:t> принят «План мероприятий на 2010-2012 годы по гармонизации национального законодательства к законодательству ЕС»</a:t>
            </a:r>
          </a:p>
          <a:p>
            <a:pPr lvl="1"/>
            <a:r>
              <a:rPr lang="ru-RU" sz="2800" dirty="0">
                <a:solidFill>
                  <a:schemeClr val="bg1"/>
                </a:solidFill>
              </a:rPr>
              <a:t>Подготовлен закон «Об оценке воздействия на окружающую среду» предусматривающий кроме процедур </a:t>
            </a:r>
            <a:r>
              <a:rPr lang="ru-RU" sz="2800" dirty="0" smtClean="0">
                <a:solidFill>
                  <a:schemeClr val="bg1"/>
                </a:solidFill>
              </a:rPr>
              <a:t>ОВОС </a:t>
            </a:r>
            <a:endParaRPr lang="en-US" sz="2800" dirty="0">
              <a:solidFill>
                <a:schemeClr val="bg1"/>
              </a:solidFill>
            </a:endParaRPr>
          </a:p>
          <a:p>
            <a:pPr lvl="2"/>
            <a:r>
              <a:rPr lang="ru-RU" sz="2600" dirty="0" smtClean="0">
                <a:solidFill>
                  <a:schemeClr val="bg1"/>
                </a:solidFill>
              </a:rPr>
              <a:t>процедуры </a:t>
            </a:r>
            <a:r>
              <a:rPr lang="ru-RU" sz="2600" dirty="0">
                <a:solidFill>
                  <a:schemeClr val="bg1"/>
                </a:solidFill>
              </a:rPr>
              <a:t>СЭО, </a:t>
            </a:r>
            <a:endParaRPr lang="en-US" sz="2600" dirty="0">
              <a:solidFill>
                <a:schemeClr val="bg1"/>
              </a:solidFill>
            </a:endParaRPr>
          </a:p>
          <a:p>
            <a:pPr lvl="2"/>
            <a:r>
              <a:rPr lang="ru-RU" sz="2600" dirty="0" smtClean="0">
                <a:solidFill>
                  <a:schemeClr val="bg1"/>
                </a:solidFill>
              </a:rPr>
              <a:t>процесс </a:t>
            </a:r>
            <a:r>
              <a:rPr lang="ru-RU" sz="2600" dirty="0">
                <a:solidFill>
                  <a:schemeClr val="bg1"/>
                </a:solidFill>
              </a:rPr>
              <a:t>выдачи экологических разрешений (государственная экологическая экспертиза), </a:t>
            </a:r>
            <a:endParaRPr lang="en-US" sz="2600" dirty="0" smtClean="0">
              <a:solidFill>
                <a:schemeClr val="bg1"/>
              </a:solidFill>
            </a:endParaRPr>
          </a:p>
          <a:p>
            <a:pPr lvl="2"/>
            <a:r>
              <a:rPr lang="ru-RU" sz="2600" dirty="0" smtClean="0">
                <a:solidFill>
                  <a:schemeClr val="bg1"/>
                </a:solidFill>
              </a:rPr>
              <a:t>Процедуры участие </a:t>
            </a:r>
            <a:r>
              <a:rPr lang="ru-RU" sz="2600" dirty="0">
                <a:solidFill>
                  <a:schemeClr val="bg1"/>
                </a:solidFill>
              </a:rPr>
              <a:t>общественности (в том числе общественная экологическая экспертиза)</a:t>
            </a:r>
            <a:endParaRPr lang="ru-RU" sz="26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0269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260648"/>
            <a:ext cx="7125113" cy="924475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Экологическая </a:t>
            </a:r>
            <a:r>
              <a:rPr lang="ru-RU" b="1" dirty="0" smtClean="0">
                <a:solidFill>
                  <a:schemeClr val="bg1"/>
                </a:solidFill>
              </a:rPr>
              <a:t>политика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5544616"/>
          </a:xfrm>
        </p:spPr>
        <p:txBody>
          <a:bodyPr>
            <a:normAutofit/>
          </a:bodyPr>
          <a:lstStyle/>
          <a:p>
            <a:endParaRPr lang="ru-RU" sz="2600" dirty="0" smtClean="0">
              <a:solidFill>
                <a:schemeClr val="bg1"/>
              </a:solidFill>
            </a:endParaRPr>
          </a:p>
          <a:p>
            <a:r>
              <a:rPr lang="ru-RU" sz="2600" dirty="0" smtClean="0">
                <a:solidFill>
                  <a:schemeClr val="bg1"/>
                </a:solidFill>
              </a:rPr>
              <a:t>Участие в плане действий </a:t>
            </a:r>
            <a:r>
              <a:rPr lang="az-Latn-AZ" sz="2600" dirty="0" smtClean="0">
                <a:solidFill>
                  <a:schemeClr val="bg1"/>
                </a:solidFill>
              </a:rPr>
              <a:t>SEİS</a:t>
            </a:r>
            <a:endParaRPr lang="ru-RU" sz="2600" dirty="0" smtClean="0">
              <a:solidFill>
                <a:schemeClr val="bg1"/>
              </a:solidFill>
            </a:endParaRPr>
          </a:p>
          <a:p>
            <a:pPr lvl="1"/>
            <a:r>
              <a:rPr lang="ru-RU" sz="2400" dirty="0" smtClean="0">
                <a:solidFill>
                  <a:schemeClr val="bg1"/>
                </a:solidFill>
              </a:rPr>
              <a:t>участием должностных лиц и экспертов </a:t>
            </a:r>
          </a:p>
          <a:p>
            <a:pPr lvl="2"/>
            <a:r>
              <a:rPr lang="ru-RU" sz="2200" dirty="0" smtClean="0">
                <a:solidFill>
                  <a:schemeClr val="bg1"/>
                </a:solidFill>
              </a:rPr>
              <a:t>в тренингах, </a:t>
            </a:r>
          </a:p>
          <a:p>
            <a:pPr lvl="2"/>
            <a:r>
              <a:rPr lang="ru-RU" sz="2200" dirty="0" smtClean="0">
                <a:solidFill>
                  <a:schemeClr val="bg1"/>
                </a:solidFill>
              </a:rPr>
              <a:t>конференциях, </a:t>
            </a:r>
          </a:p>
          <a:p>
            <a:pPr lvl="2"/>
            <a:r>
              <a:rPr lang="ru-RU" sz="2200" dirty="0" smtClean="0">
                <a:solidFill>
                  <a:schemeClr val="bg1"/>
                </a:solidFill>
              </a:rPr>
              <a:t>семинарах, </a:t>
            </a:r>
          </a:p>
          <a:p>
            <a:pPr lvl="1"/>
            <a:r>
              <a:rPr lang="ru-RU" sz="2400" dirty="0" smtClean="0">
                <a:solidFill>
                  <a:schemeClr val="bg1"/>
                </a:solidFill>
              </a:rPr>
              <a:t>сбор и обмен информации</a:t>
            </a:r>
          </a:p>
          <a:p>
            <a:endParaRPr lang="ru-RU" sz="2600" b="1" dirty="0">
              <a:solidFill>
                <a:schemeClr val="bg1"/>
              </a:solidFill>
            </a:endParaRPr>
          </a:p>
          <a:p>
            <a:endParaRPr lang="ru-RU" sz="2600" b="1" dirty="0" smtClean="0">
              <a:solidFill>
                <a:schemeClr val="bg1"/>
              </a:solidFill>
            </a:endParaRPr>
          </a:p>
          <a:p>
            <a:endParaRPr lang="ru-RU" sz="2600" b="1" dirty="0">
              <a:solidFill>
                <a:schemeClr val="bg1"/>
              </a:solidFill>
            </a:endParaRPr>
          </a:p>
          <a:p>
            <a:endParaRPr lang="ru-RU" sz="2600" b="1" dirty="0" smtClean="0">
              <a:solidFill>
                <a:schemeClr val="bg1"/>
              </a:solidFill>
            </a:endParaRPr>
          </a:p>
          <a:p>
            <a:endParaRPr lang="ru-RU" sz="26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450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260648"/>
            <a:ext cx="7125113" cy="924475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Экологическая </a:t>
            </a:r>
            <a:r>
              <a:rPr lang="ru-RU" b="1" dirty="0" smtClean="0">
                <a:solidFill>
                  <a:schemeClr val="bg1"/>
                </a:solidFill>
              </a:rPr>
              <a:t>политика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5544616"/>
          </a:xfrm>
        </p:spPr>
        <p:txBody>
          <a:bodyPr>
            <a:normAutofit/>
          </a:bodyPr>
          <a:lstStyle/>
          <a:p>
            <a:pPr lvl="0"/>
            <a:r>
              <a:rPr lang="ru-RU" sz="2600" b="1" dirty="0" smtClean="0">
                <a:solidFill>
                  <a:schemeClr val="bg1"/>
                </a:solidFill>
              </a:rPr>
              <a:t>Международные </a:t>
            </a:r>
            <a:r>
              <a:rPr lang="ru-RU" sz="2600" b="1" dirty="0">
                <a:solidFill>
                  <a:schemeClr val="bg1"/>
                </a:solidFill>
              </a:rPr>
              <a:t>экологические конвенции и протоколы </a:t>
            </a:r>
          </a:p>
          <a:p>
            <a:pPr lvl="2"/>
            <a:r>
              <a:rPr lang="ru-RU" sz="2400" dirty="0">
                <a:solidFill>
                  <a:schemeClr val="bg1"/>
                </a:solidFill>
              </a:rPr>
              <a:t>Азербайджан ратифицировал 17 международных конвенций, </a:t>
            </a:r>
          </a:p>
          <a:p>
            <a:pPr lvl="2"/>
            <a:r>
              <a:rPr lang="ru-RU" sz="2400" dirty="0">
                <a:solidFill>
                  <a:schemeClr val="bg1"/>
                </a:solidFill>
              </a:rPr>
              <a:t>Азербайджан также присоединился к основным протоколам к ним,</a:t>
            </a:r>
          </a:p>
          <a:p>
            <a:pPr lvl="2"/>
            <a:r>
              <a:rPr lang="ru-RU" sz="2400" dirty="0">
                <a:solidFill>
                  <a:schemeClr val="bg1"/>
                </a:solidFill>
              </a:rPr>
              <a:t>Завершается процесс с ратификацией Протокола о Стратегической экологической оценке, </a:t>
            </a:r>
            <a:r>
              <a:rPr lang="ru-RU" sz="2400" dirty="0" smtClean="0">
                <a:solidFill>
                  <a:schemeClr val="bg1"/>
                </a:solidFill>
              </a:rPr>
              <a:t>соответствующий </a:t>
            </a:r>
            <a:r>
              <a:rPr lang="ru-RU" sz="2400" dirty="0">
                <a:solidFill>
                  <a:schemeClr val="bg1"/>
                </a:solidFill>
              </a:rPr>
              <a:t>закон находится в Парламенте </a:t>
            </a:r>
            <a:r>
              <a:rPr lang="ru-RU" sz="2400" dirty="0" smtClean="0">
                <a:solidFill>
                  <a:schemeClr val="bg1"/>
                </a:solidFill>
              </a:rPr>
              <a:t>страны</a:t>
            </a:r>
          </a:p>
          <a:p>
            <a:pPr lvl="2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99775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260648"/>
            <a:ext cx="7125113" cy="924475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Политика по Устойчивому развитию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5184576"/>
          </a:xfrm>
        </p:spPr>
        <p:txBody>
          <a:bodyPr>
            <a:noAutofit/>
          </a:bodyPr>
          <a:lstStyle/>
          <a:p>
            <a:pPr lvl="0"/>
            <a:r>
              <a:rPr lang="ru-RU" sz="2600" b="1" dirty="0" smtClean="0">
                <a:solidFill>
                  <a:schemeClr val="bg1"/>
                </a:solidFill>
              </a:rPr>
              <a:t>Национальная </a:t>
            </a:r>
            <a:r>
              <a:rPr lang="ru-RU" sz="2600" b="1" dirty="0">
                <a:solidFill>
                  <a:schemeClr val="bg1"/>
                </a:solidFill>
              </a:rPr>
              <a:t>стратегия по устойчивому развитию</a:t>
            </a:r>
          </a:p>
          <a:p>
            <a:pPr lvl="1"/>
            <a:r>
              <a:rPr lang="ru-RU" sz="2400" dirty="0">
                <a:solidFill>
                  <a:schemeClr val="bg1"/>
                </a:solidFill>
              </a:rPr>
              <a:t>Государственная Программа по устойчивому развитию Азербайджанской Республики, принята в 2002 году</a:t>
            </a:r>
          </a:p>
          <a:p>
            <a:pPr lvl="0"/>
            <a:r>
              <a:rPr lang="ru-RU" sz="2600" b="1" dirty="0">
                <a:solidFill>
                  <a:schemeClr val="bg1"/>
                </a:solidFill>
              </a:rPr>
              <a:t>Механизм по координации политики по устойчивому развитию</a:t>
            </a:r>
          </a:p>
          <a:p>
            <a:pPr lvl="1"/>
            <a:r>
              <a:rPr lang="ru-RU" sz="2400" dirty="0">
                <a:solidFill>
                  <a:schemeClr val="bg1"/>
                </a:solidFill>
              </a:rPr>
              <a:t>Основной механизм координации это Стратегическая экологическая оценка, проводимая </a:t>
            </a:r>
            <a:r>
              <a:rPr lang="ru-RU" sz="2400" dirty="0" smtClean="0">
                <a:solidFill>
                  <a:schemeClr val="bg1"/>
                </a:solidFill>
              </a:rPr>
              <a:t>МЭПР</a:t>
            </a:r>
          </a:p>
          <a:p>
            <a:pPr lvl="1"/>
            <a:r>
              <a:rPr lang="ru-RU" sz="2400" dirty="0" smtClean="0">
                <a:solidFill>
                  <a:schemeClr val="bg1"/>
                </a:solidFill>
              </a:rPr>
              <a:t>Во </a:t>
            </a:r>
            <a:r>
              <a:rPr lang="ru-RU" sz="2400" dirty="0">
                <a:solidFill>
                  <a:schemeClr val="bg1"/>
                </a:solidFill>
              </a:rPr>
              <a:t>всех программах и планах по развитию имеются разделы по охране окружающей среды</a:t>
            </a:r>
          </a:p>
        </p:txBody>
      </p:sp>
    </p:spTree>
    <p:extLst>
      <p:ext uri="{BB962C8B-B14F-4D97-AF65-F5344CB8AC3E}">
        <p14:creationId xmlns:p14="http://schemas.microsoft.com/office/powerpoint/2010/main" val="2240409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5429" y="260648"/>
            <a:ext cx="7522995" cy="924475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Политика по Устойчивому производству и потреблению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484784"/>
            <a:ext cx="8352928" cy="5184576"/>
          </a:xfrm>
        </p:spPr>
        <p:txBody>
          <a:bodyPr anchor="t" anchorCtr="0">
            <a:noAutofit/>
          </a:bodyPr>
          <a:lstStyle/>
          <a:p>
            <a:pPr lvl="0"/>
            <a:r>
              <a:rPr lang="ru-RU" sz="2400" dirty="0" smtClean="0">
                <a:solidFill>
                  <a:schemeClr val="bg1"/>
                </a:solidFill>
              </a:rPr>
              <a:t>Нет </a:t>
            </a:r>
            <a:r>
              <a:rPr lang="ru-RU" sz="2400" dirty="0">
                <a:solidFill>
                  <a:schemeClr val="bg1"/>
                </a:solidFill>
              </a:rPr>
              <a:t>единой политики по устойчивому производству и </a:t>
            </a:r>
            <a:r>
              <a:rPr lang="ru-RU" sz="2400" dirty="0" smtClean="0">
                <a:solidFill>
                  <a:schemeClr val="bg1"/>
                </a:solidFill>
              </a:rPr>
              <a:t>потреблению</a:t>
            </a:r>
          </a:p>
          <a:p>
            <a:pPr lvl="0"/>
            <a:r>
              <a:rPr lang="ru-RU" sz="2400" dirty="0" smtClean="0">
                <a:solidFill>
                  <a:schemeClr val="bg1"/>
                </a:solidFill>
              </a:rPr>
              <a:t>Применяемые </a:t>
            </a:r>
            <a:r>
              <a:rPr lang="ru-RU" sz="2400" dirty="0">
                <a:solidFill>
                  <a:schemeClr val="bg1"/>
                </a:solidFill>
              </a:rPr>
              <a:t>технологии отличаются меньшим воздействием на окружающую среду </a:t>
            </a:r>
            <a:r>
              <a:rPr lang="ru-RU" sz="2400" dirty="0" smtClean="0">
                <a:solidFill>
                  <a:schemeClr val="bg1"/>
                </a:solidFill>
              </a:rPr>
              <a:t>,</a:t>
            </a:r>
          </a:p>
          <a:p>
            <a:pPr lvl="0"/>
            <a:r>
              <a:rPr lang="ru-RU" sz="2400" dirty="0" smtClean="0">
                <a:solidFill>
                  <a:schemeClr val="bg1"/>
                </a:solidFill>
              </a:rPr>
              <a:t>Потребление </a:t>
            </a:r>
            <a:r>
              <a:rPr lang="ru-RU" sz="2400" dirty="0">
                <a:solidFill>
                  <a:schemeClr val="bg1"/>
                </a:solidFill>
              </a:rPr>
              <a:t>растет с каждым днем и </a:t>
            </a:r>
            <a:r>
              <a:rPr lang="ru-RU" sz="2400" dirty="0" smtClean="0">
                <a:solidFill>
                  <a:schemeClr val="bg1"/>
                </a:solidFill>
              </a:rPr>
              <a:t>стимулирует неустойчивое производство</a:t>
            </a:r>
          </a:p>
          <a:p>
            <a:pPr lvl="0"/>
            <a:r>
              <a:rPr lang="ru-RU" sz="2400" dirty="0" smtClean="0">
                <a:solidFill>
                  <a:schemeClr val="bg1"/>
                </a:solidFill>
              </a:rPr>
              <a:t>Осуществляются </a:t>
            </a:r>
            <a:r>
              <a:rPr lang="ru-RU" sz="2400" dirty="0">
                <a:solidFill>
                  <a:schemeClr val="bg1"/>
                </a:solidFill>
              </a:rPr>
              <a:t>программы по управлению отходами, </a:t>
            </a:r>
            <a:r>
              <a:rPr lang="ru-RU" sz="2400" dirty="0" smtClean="0">
                <a:solidFill>
                  <a:schemeClr val="bg1"/>
                </a:solidFill>
              </a:rPr>
              <a:t>построены </a:t>
            </a:r>
            <a:r>
              <a:rPr lang="ru-RU" sz="2400" dirty="0">
                <a:solidFill>
                  <a:schemeClr val="bg1"/>
                </a:solidFill>
              </a:rPr>
              <a:t>современные  заводы по утилизации отходов, применятся современные методы управления.</a:t>
            </a:r>
          </a:p>
        </p:txBody>
      </p:sp>
    </p:spTree>
    <p:extLst>
      <p:ext uri="{BB962C8B-B14F-4D97-AF65-F5344CB8AC3E}">
        <p14:creationId xmlns:p14="http://schemas.microsoft.com/office/powerpoint/2010/main" val="2674106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z-Latn-AZ" b="1" dirty="0" err="1">
                <a:solidFill>
                  <a:schemeClr val="bg1"/>
                </a:solidFill>
              </a:rPr>
              <a:t>Resources</a:t>
            </a:r>
            <a:r>
              <a:rPr lang="az-Latn-AZ" b="1" dirty="0">
                <a:solidFill>
                  <a:schemeClr val="bg1"/>
                </a:solidFill>
              </a:rPr>
              <a:t> </a:t>
            </a:r>
            <a:r>
              <a:rPr lang="az-Latn-AZ" b="1" dirty="0" err="1">
                <a:solidFill>
                  <a:schemeClr val="bg1"/>
                </a:solidFill>
              </a:rPr>
              <a:t>efficiency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07361"/>
            <a:ext cx="8964488" cy="4645975"/>
          </a:xfrm>
        </p:spPr>
        <p:txBody>
          <a:bodyPr anchor="t" anchorCtr="0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Water Exploitation Index </a:t>
            </a:r>
            <a:r>
              <a:rPr lang="en-US" dirty="0" smtClean="0">
                <a:solidFill>
                  <a:schemeClr val="bg1"/>
                </a:solidFill>
              </a:rPr>
              <a:t>(</a:t>
            </a:r>
            <a:r>
              <a:rPr lang="en-US" dirty="0">
                <a:solidFill>
                  <a:schemeClr val="bg1"/>
                </a:solidFill>
              </a:rPr>
              <a:t>water withdrawal </a:t>
            </a: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as </a:t>
            </a:r>
            <a:r>
              <a:rPr lang="en-US" dirty="0">
                <a:solidFill>
                  <a:schemeClr val="bg1"/>
                </a:solidFill>
              </a:rPr>
              <a:t>percent of </a:t>
            </a:r>
            <a:r>
              <a:rPr lang="en-US" dirty="0" smtClean="0">
                <a:solidFill>
                  <a:schemeClr val="bg1"/>
                </a:solidFill>
              </a:rPr>
              <a:t>annual </a:t>
            </a:r>
            <a:r>
              <a:rPr lang="en-US" dirty="0">
                <a:solidFill>
                  <a:schemeClr val="bg1"/>
                </a:solidFill>
              </a:rPr>
              <a:t>long-term water resources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  <a:r>
              <a:rPr lang="ru-RU" dirty="0" smtClean="0">
                <a:solidFill>
                  <a:schemeClr val="bg1"/>
                </a:solidFill>
              </a:rPr>
              <a:t>		</a:t>
            </a:r>
            <a:r>
              <a:rPr lang="ru-RU" dirty="0">
                <a:solidFill>
                  <a:schemeClr val="bg1"/>
                </a:solidFill>
              </a:rPr>
              <a:t>	 </a:t>
            </a:r>
            <a:r>
              <a:rPr lang="ru-RU" dirty="0" smtClean="0">
                <a:solidFill>
                  <a:schemeClr val="bg1"/>
                </a:solidFill>
              </a:rPr>
              <a:t>	</a:t>
            </a:r>
            <a:r>
              <a:rPr lang="ru-RU" b="1" dirty="0" smtClean="0">
                <a:solidFill>
                  <a:schemeClr val="bg1"/>
                </a:solidFill>
              </a:rPr>
              <a:t>30,77</a:t>
            </a:r>
            <a:r>
              <a:rPr lang="ru-RU" b="1" dirty="0">
                <a:solidFill>
                  <a:schemeClr val="bg1"/>
                </a:solidFill>
              </a:rPr>
              <a:t>% </a:t>
            </a:r>
            <a:endParaRPr lang="ru-RU" dirty="0" smtClean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Waste intensity: generation of </a:t>
            </a:r>
            <a:r>
              <a:rPr lang="en-US" dirty="0" smtClean="0">
                <a:solidFill>
                  <a:schemeClr val="bg1"/>
                </a:solidFill>
              </a:rPr>
              <a:t>industrial,</a:t>
            </a: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hazardous (</a:t>
            </a:r>
            <a:r>
              <a:rPr lang="en-US" dirty="0">
                <a:solidFill>
                  <a:schemeClr val="bg1"/>
                </a:solidFill>
              </a:rPr>
              <a:t>toxic) and municipal waste per GDP </a:t>
            </a:r>
            <a:r>
              <a:rPr lang="en-US" dirty="0" smtClean="0">
                <a:solidFill>
                  <a:schemeClr val="bg1"/>
                </a:solidFill>
              </a:rPr>
              <a:t>unit</a:t>
            </a:r>
            <a:endParaRPr lang="ru-RU" dirty="0" smtClean="0">
              <a:solidFill>
                <a:schemeClr val="bg1"/>
              </a:solidFill>
            </a:endParaRPr>
          </a:p>
          <a:p>
            <a:pPr lvl="1"/>
            <a:r>
              <a:rPr lang="en-US" dirty="0">
                <a:solidFill>
                  <a:schemeClr val="bg1"/>
                </a:solidFill>
              </a:rPr>
              <a:t>Kg/GDP unit (</a:t>
            </a:r>
            <a:r>
              <a:rPr lang="en-US" dirty="0" err="1">
                <a:solidFill>
                  <a:schemeClr val="bg1"/>
                </a:solidFill>
              </a:rPr>
              <a:t>mln</a:t>
            </a:r>
            <a:r>
              <a:rPr lang="en-US" dirty="0">
                <a:solidFill>
                  <a:schemeClr val="bg1"/>
                </a:solidFill>
              </a:rPr>
              <a:t> USD) (total) </a:t>
            </a:r>
            <a:r>
              <a:rPr lang="ru-RU" dirty="0" smtClean="0">
                <a:solidFill>
                  <a:schemeClr val="bg1"/>
                </a:solidFill>
              </a:rPr>
              <a:t>						</a:t>
            </a:r>
            <a:r>
              <a:rPr lang="en-US" b="1" dirty="0" smtClean="0">
                <a:solidFill>
                  <a:schemeClr val="bg1"/>
                </a:solidFill>
              </a:rPr>
              <a:t>27882kg/</a:t>
            </a:r>
            <a:r>
              <a:rPr lang="en-US" b="1" dirty="0" err="1" smtClean="0">
                <a:solidFill>
                  <a:schemeClr val="bg1"/>
                </a:solidFill>
              </a:rPr>
              <a:t>mln</a:t>
            </a:r>
            <a:r>
              <a:rPr lang="en-US" b="1" dirty="0" smtClean="0">
                <a:solidFill>
                  <a:schemeClr val="bg1"/>
                </a:solidFill>
              </a:rPr>
              <a:t> USD</a:t>
            </a:r>
            <a:endParaRPr lang="ru-RU" b="1" dirty="0" smtClean="0">
              <a:solidFill>
                <a:schemeClr val="bg1"/>
              </a:solidFill>
            </a:endParaRPr>
          </a:p>
          <a:p>
            <a:pPr lvl="1"/>
            <a:r>
              <a:rPr lang="az-Latn-AZ" dirty="0" err="1">
                <a:solidFill>
                  <a:schemeClr val="bg1"/>
                </a:solidFill>
              </a:rPr>
              <a:t>Kg</a:t>
            </a:r>
            <a:r>
              <a:rPr lang="az-Latn-AZ" dirty="0">
                <a:solidFill>
                  <a:schemeClr val="bg1"/>
                </a:solidFill>
              </a:rPr>
              <a:t>/</a:t>
            </a:r>
            <a:r>
              <a:rPr lang="az-Latn-AZ" dirty="0" err="1">
                <a:solidFill>
                  <a:schemeClr val="bg1"/>
                </a:solidFill>
              </a:rPr>
              <a:t>per</a:t>
            </a:r>
            <a:r>
              <a:rPr lang="az-Latn-AZ" dirty="0">
                <a:solidFill>
                  <a:schemeClr val="bg1"/>
                </a:solidFill>
              </a:rPr>
              <a:t> </a:t>
            </a:r>
            <a:r>
              <a:rPr lang="az-Latn-AZ" dirty="0" err="1">
                <a:solidFill>
                  <a:schemeClr val="bg1"/>
                </a:solidFill>
              </a:rPr>
              <a:t>capita</a:t>
            </a:r>
            <a:r>
              <a:rPr lang="az-Latn-AZ" dirty="0">
                <a:solidFill>
                  <a:schemeClr val="bg1"/>
                </a:solidFill>
              </a:rPr>
              <a:t> (for </a:t>
            </a:r>
            <a:r>
              <a:rPr lang="az-Latn-AZ" dirty="0" err="1">
                <a:solidFill>
                  <a:schemeClr val="bg1"/>
                </a:solidFill>
              </a:rPr>
              <a:t>municipal</a:t>
            </a:r>
            <a:r>
              <a:rPr lang="az-Latn-AZ" dirty="0">
                <a:solidFill>
                  <a:schemeClr val="bg1"/>
                </a:solidFill>
              </a:rPr>
              <a:t> </a:t>
            </a:r>
            <a:r>
              <a:rPr lang="az-Latn-AZ" dirty="0" err="1">
                <a:solidFill>
                  <a:schemeClr val="bg1"/>
                </a:solidFill>
              </a:rPr>
              <a:t>waste</a:t>
            </a:r>
            <a:r>
              <a:rPr lang="az-Latn-AZ" dirty="0">
                <a:solidFill>
                  <a:schemeClr val="bg1"/>
                </a:solidFill>
              </a:rPr>
              <a:t>) </a:t>
            </a:r>
            <a:r>
              <a:rPr lang="ru-RU" dirty="0" smtClean="0">
                <a:solidFill>
                  <a:schemeClr val="bg1"/>
                </a:solidFill>
              </a:rPr>
              <a:t>					</a:t>
            </a:r>
            <a:r>
              <a:rPr lang="az-Latn-AZ" b="1" dirty="0" smtClean="0">
                <a:solidFill>
                  <a:schemeClr val="bg1"/>
                </a:solidFill>
              </a:rPr>
              <a:t>440 </a:t>
            </a:r>
            <a:r>
              <a:rPr lang="az-Latn-AZ" b="1" dirty="0" err="1">
                <a:solidFill>
                  <a:schemeClr val="bg1"/>
                </a:solidFill>
              </a:rPr>
              <a:t>kg</a:t>
            </a:r>
            <a:r>
              <a:rPr lang="az-Latn-AZ" b="1" dirty="0">
                <a:solidFill>
                  <a:schemeClr val="bg1"/>
                </a:solidFill>
              </a:rPr>
              <a:t>/</a:t>
            </a:r>
            <a:r>
              <a:rPr lang="az-Latn-AZ" b="1" dirty="0" err="1">
                <a:solidFill>
                  <a:schemeClr val="bg1"/>
                </a:solidFill>
              </a:rPr>
              <a:t>per</a:t>
            </a:r>
            <a:r>
              <a:rPr lang="az-Latn-AZ" b="1" dirty="0">
                <a:solidFill>
                  <a:schemeClr val="bg1"/>
                </a:solidFill>
              </a:rPr>
              <a:t> </a:t>
            </a:r>
            <a:r>
              <a:rPr lang="az-Latn-AZ" b="1" dirty="0" err="1" smtClean="0">
                <a:solidFill>
                  <a:schemeClr val="bg1"/>
                </a:solidFill>
              </a:rPr>
              <a:t>capita</a:t>
            </a:r>
            <a:endParaRPr lang="ru-RU" b="1" dirty="0" smtClean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Share of municipal waste recycled </a:t>
            </a:r>
            <a:r>
              <a:rPr lang="en-US" dirty="0" smtClean="0">
                <a:solidFill>
                  <a:schemeClr val="bg1"/>
                </a:solidFill>
              </a:rPr>
              <a:t>%</a:t>
            </a:r>
            <a:r>
              <a:rPr lang="ru-RU" dirty="0" smtClean="0">
                <a:solidFill>
                  <a:schemeClr val="bg1"/>
                </a:solidFill>
              </a:rPr>
              <a:t>				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smtClean="0">
                <a:solidFill>
                  <a:schemeClr val="bg1"/>
                </a:solidFill>
              </a:rPr>
              <a:t>		15% </a:t>
            </a:r>
            <a:endParaRPr lang="ru-RU" dirty="0" smtClean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Ratio between GHG emission reduction </a:t>
            </a:r>
            <a:r>
              <a:rPr lang="en-US" dirty="0" smtClean="0">
                <a:solidFill>
                  <a:schemeClr val="bg1"/>
                </a:solidFill>
              </a:rPr>
              <a:t>during </a:t>
            </a:r>
            <a:r>
              <a:rPr lang="en-US" dirty="0">
                <a:solidFill>
                  <a:schemeClr val="bg1"/>
                </a:solidFill>
              </a:rPr>
              <a:t>last </a:t>
            </a: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reporting </a:t>
            </a:r>
            <a:r>
              <a:rPr lang="en-US" dirty="0">
                <a:solidFill>
                  <a:schemeClr val="bg1"/>
                </a:solidFill>
              </a:rPr>
              <a:t>period and </a:t>
            </a:r>
            <a:r>
              <a:rPr lang="en-US" dirty="0" smtClean="0">
                <a:solidFill>
                  <a:schemeClr val="bg1"/>
                </a:solidFill>
              </a:rPr>
              <a:t>the </a:t>
            </a:r>
            <a:r>
              <a:rPr lang="en-US" dirty="0">
                <a:solidFill>
                  <a:schemeClr val="bg1"/>
                </a:solidFill>
              </a:rPr>
              <a:t>reduction </a:t>
            </a:r>
            <a:r>
              <a:rPr lang="en-US" dirty="0" smtClean="0">
                <a:solidFill>
                  <a:schemeClr val="bg1"/>
                </a:solidFill>
              </a:rPr>
              <a:t>potential</a:t>
            </a:r>
            <a:r>
              <a:rPr lang="ru-RU" dirty="0" smtClean="0">
                <a:solidFill>
                  <a:schemeClr val="bg1"/>
                </a:solidFill>
              </a:rPr>
              <a:t>  				</a:t>
            </a:r>
            <a:r>
              <a:rPr lang="ru-RU" b="1" dirty="0" smtClean="0">
                <a:solidFill>
                  <a:schemeClr val="bg1"/>
                </a:solidFill>
              </a:rPr>
              <a:t>-10,27%</a:t>
            </a:r>
          </a:p>
          <a:p>
            <a:r>
              <a:rPr lang="en-US" dirty="0">
                <a:solidFill>
                  <a:schemeClr val="bg1"/>
                </a:solidFill>
              </a:rPr>
              <a:t>Share of non-treated waste waters in the annual </a:t>
            </a: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waste </a:t>
            </a:r>
            <a:r>
              <a:rPr lang="en-US" dirty="0">
                <a:solidFill>
                  <a:schemeClr val="bg1"/>
                </a:solidFill>
              </a:rPr>
              <a:t>water volume discharged into water </a:t>
            </a:r>
            <a:r>
              <a:rPr lang="en-US" dirty="0" smtClean="0">
                <a:solidFill>
                  <a:schemeClr val="bg1"/>
                </a:solidFill>
              </a:rPr>
              <a:t>bodies</a:t>
            </a:r>
            <a:r>
              <a:rPr lang="ru-RU" dirty="0" smtClean="0">
                <a:solidFill>
                  <a:schemeClr val="bg1"/>
                </a:solidFill>
              </a:rPr>
              <a:t>			</a:t>
            </a:r>
            <a:r>
              <a:rPr lang="ru-RU" b="1" dirty="0" smtClean="0">
                <a:solidFill>
                  <a:schemeClr val="bg1"/>
                </a:solidFill>
              </a:rPr>
              <a:t>40%</a:t>
            </a:r>
          </a:p>
          <a:p>
            <a:pPr lvl="1"/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5610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75724"/>
            <a:ext cx="8027054" cy="924475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Pressure </a:t>
            </a:r>
            <a:r>
              <a:rPr lang="en-US" b="1" dirty="0" smtClean="0">
                <a:solidFill>
                  <a:schemeClr val="bg1"/>
                </a:solidFill>
              </a:rPr>
              <a:t>to/state </a:t>
            </a:r>
            <a:r>
              <a:rPr lang="en-US" b="1" dirty="0">
                <a:solidFill>
                  <a:schemeClr val="bg1"/>
                </a:solidFill>
              </a:rPr>
              <a:t>of environment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07361"/>
            <a:ext cx="8964488" cy="4645975"/>
          </a:xfrm>
        </p:spPr>
        <p:txBody>
          <a:bodyPr anchor="t" anchorCtr="0">
            <a:normAutofit/>
          </a:bodyPr>
          <a:lstStyle/>
          <a:p>
            <a:r>
              <a:rPr lang="it-IT" dirty="0">
                <a:solidFill>
                  <a:schemeClr val="bg1"/>
                </a:solidFill>
              </a:rPr>
              <a:t>Per capita, SO2 emmissions, </a:t>
            </a:r>
            <a:r>
              <a:rPr lang="it-IT" dirty="0" smtClean="0">
                <a:solidFill>
                  <a:schemeClr val="bg1"/>
                </a:solidFill>
              </a:rPr>
              <a:t>kg</a:t>
            </a:r>
            <a:r>
              <a:rPr lang="ru-RU" dirty="0">
                <a:solidFill>
                  <a:schemeClr val="bg1"/>
                </a:solidFill>
              </a:rPr>
              <a:t>	</a:t>
            </a:r>
            <a:r>
              <a:rPr lang="ru-RU" dirty="0" smtClean="0">
                <a:solidFill>
                  <a:schemeClr val="bg1"/>
                </a:solidFill>
              </a:rPr>
              <a:t>							</a:t>
            </a:r>
            <a:r>
              <a:rPr lang="ru-RU" b="1" dirty="0" smtClean="0">
                <a:solidFill>
                  <a:schemeClr val="bg1"/>
                </a:solidFill>
              </a:rPr>
              <a:t>0,29</a:t>
            </a:r>
            <a:r>
              <a:rPr lang="en-US" b="1" dirty="0" smtClean="0">
                <a:solidFill>
                  <a:schemeClr val="bg1"/>
                </a:solidFill>
              </a:rPr>
              <a:t> kg</a:t>
            </a:r>
            <a:endParaRPr lang="ru-RU" b="1" dirty="0" smtClean="0">
              <a:solidFill>
                <a:schemeClr val="bg1"/>
              </a:solidFill>
            </a:endParaRPr>
          </a:p>
          <a:p>
            <a:endParaRPr lang="it-IT" dirty="0" smtClean="0">
              <a:solidFill>
                <a:schemeClr val="bg1"/>
              </a:solidFill>
            </a:endParaRPr>
          </a:p>
          <a:p>
            <a:r>
              <a:rPr lang="it-IT" dirty="0" smtClean="0">
                <a:solidFill>
                  <a:schemeClr val="bg1"/>
                </a:solidFill>
              </a:rPr>
              <a:t>Per </a:t>
            </a:r>
            <a:r>
              <a:rPr lang="it-IT" dirty="0">
                <a:solidFill>
                  <a:schemeClr val="bg1"/>
                </a:solidFill>
              </a:rPr>
              <a:t>capita, NOx emmissions, </a:t>
            </a:r>
            <a:r>
              <a:rPr lang="it-IT" dirty="0" smtClean="0">
                <a:solidFill>
                  <a:schemeClr val="bg1"/>
                </a:solidFill>
              </a:rPr>
              <a:t>kg</a:t>
            </a:r>
            <a:r>
              <a:rPr lang="ru-RU" dirty="0" smtClean="0">
                <a:solidFill>
                  <a:schemeClr val="bg1"/>
                </a:solidFill>
              </a:rPr>
              <a:t>  							</a:t>
            </a:r>
            <a:r>
              <a:rPr lang="ru-RU" b="1" dirty="0" smtClean="0">
                <a:solidFill>
                  <a:schemeClr val="bg1"/>
                </a:solidFill>
              </a:rPr>
              <a:t>2,3</a:t>
            </a:r>
            <a:r>
              <a:rPr lang="en-US" b="1" dirty="0" smtClean="0">
                <a:solidFill>
                  <a:schemeClr val="bg1"/>
                </a:solidFill>
              </a:rPr>
              <a:t>0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kg</a:t>
            </a:r>
            <a:endParaRPr lang="ru-RU" b="1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Eroded </a:t>
            </a:r>
            <a:r>
              <a:rPr lang="en-US" dirty="0">
                <a:solidFill>
                  <a:schemeClr val="bg1"/>
                </a:solidFill>
              </a:rPr>
              <a:t>soil, share of territory, </a:t>
            </a:r>
            <a:r>
              <a:rPr lang="en-US" dirty="0" smtClean="0">
                <a:solidFill>
                  <a:schemeClr val="bg1"/>
                </a:solidFill>
              </a:rPr>
              <a:t>%		</a:t>
            </a:r>
            <a:r>
              <a:rPr lang="ru-RU" dirty="0" smtClean="0">
                <a:solidFill>
                  <a:schemeClr val="bg1"/>
                </a:solidFill>
              </a:rPr>
              <a:t>			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smtClean="0">
                <a:solidFill>
                  <a:schemeClr val="bg1"/>
                </a:solidFill>
              </a:rPr>
              <a:t>		</a:t>
            </a:r>
            <a:r>
              <a:rPr lang="en-US" b="1" dirty="0" smtClean="0">
                <a:solidFill>
                  <a:schemeClr val="bg1"/>
                </a:solidFill>
              </a:rPr>
              <a:t>36,4 </a:t>
            </a:r>
            <a:r>
              <a:rPr lang="ru-RU" b="1" dirty="0" smtClean="0">
                <a:solidFill>
                  <a:schemeClr val="bg1"/>
                </a:solidFill>
              </a:rPr>
              <a:t>% </a:t>
            </a:r>
            <a:endParaRPr lang="ru-RU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Pesticides </a:t>
            </a:r>
            <a:r>
              <a:rPr lang="en-US" dirty="0">
                <a:solidFill>
                  <a:schemeClr val="bg1"/>
                </a:solidFill>
              </a:rPr>
              <a:t>input, </a:t>
            </a:r>
            <a:r>
              <a:rPr lang="en-US" dirty="0" smtClean="0">
                <a:solidFill>
                  <a:schemeClr val="bg1"/>
                </a:solidFill>
              </a:rPr>
              <a:t>kg/ha										</a:t>
            </a:r>
            <a:r>
              <a:rPr lang="en-US" b="1" dirty="0" smtClean="0">
                <a:solidFill>
                  <a:schemeClr val="bg1"/>
                </a:solidFill>
              </a:rPr>
              <a:t>2,10 kg/ha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az-Latn-AZ" dirty="0" err="1" smtClean="0">
                <a:solidFill>
                  <a:schemeClr val="bg1"/>
                </a:solidFill>
              </a:rPr>
              <a:t>Share</a:t>
            </a:r>
            <a:r>
              <a:rPr lang="az-Latn-AZ" dirty="0" smtClean="0">
                <a:solidFill>
                  <a:schemeClr val="bg1"/>
                </a:solidFill>
              </a:rPr>
              <a:t> </a:t>
            </a:r>
            <a:r>
              <a:rPr lang="az-Latn-AZ" dirty="0">
                <a:solidFill>
                  <a:schemeClr val="bg1"/>
                </a:solidFill>
              </a:rPr>
              <a:t>of </a:t>
            </a:r>
            <a:r>
              <a:rPr lang="az-Latn-AZ" dirty="0" err="1">
                <a:solidFill>
                  <a:schemeClr val="bg1"/>
                </a:solidFill>
              </a:rPr>
              <a:t>forest</a:t>
            </a:r>
            <a:r>
              <a:rPr lang="az-Latn-AZ" dirty="0">
                <a:solidFill>
                  <a:schemeClr val="bg1"/>
                </a:solidFill>
              </a:rPr>
              <a:t> </a:t>
            </a:r>
            <a:r>
              <a:rPr lang="az-Latn-AZ" dirty="0" err="1">
                <a:solidFill>
                  <a:schemeClr val="bg1"/>
                </a:solidFill>
              </a:rPr>
              <a:t>area</a:t>
            </a:r>
            <a:r>
              <a:rPr lang="az-Latn-AZ" dirty="0">
                <a:solidFill>
                  <a:schemeClr val="bg1"/>
                </a:solidFill>
              </a:rPr>
              <a:t>, </a:t>
            </a:r>
            <a:r>
              <a:rPr lang="az-Latn-AZ" dirty="0" smtClean="0">
                <a:solidFill>
                  <a:schemeClr val="bg1"/>
                </a:solidFill>
              </a:rPr>
              <a:t>%</a:t>
            </a:r>
            <a:r>
              <a:rPr lang="en-US" dirty="0" smtClean="0">
                <a:solidFill>
                  <a:schemeClr val="bg1"/>
                </a:solidFill>
              </a:rPr>
              <a:t>										</a:t>
            </a:r>
            <a:r>
              <a:rPr lang="en-US" b="1" dirty="0" smtClean="0">
                <a:solidFill>
                  <a:schemeClr val="bg1"/>
                </a:solidFill>
              </a:rPr>
              <a:t>10,80 %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Share </a:t>
            </a:r>
            <a:r>
              <a:rPr lang="en-US" dirty="0">
                <a:solidFill>
                  <a:schemeClr val="bg1"/>
                </a:solidFill>
              </a:rPr>
              <a:t>of nature protected area</a:t>
            </a:r>
            <a:r>
              <a:rPr lang="en-US" dirty="0" smtClean="0">
                <a:solidFill>
                  <a:schemeClr val="bg1"/>
                </a:solidFill>
              </a:rPr>
              <a:t>,								</a:t>
            </a:r>
            <a:r>
              <a:rPr lang="en-US" b="1" dirty="0" smtClean="0">
                <a:solidFill>
                  <a:schemeClr val="bg1"/>
                </a:solidFill>
              </a:rPr>
              <a:t>10,20 %</a:t>
            </a:r>
            <a:endParaRPr lang="ru-RU" b="1" dirty="0" smtClean="0">
              <a:solidFill>
                <a:schemeClr val="bg1"/>
              </a:solidFill>
            </a:endParaRPr>
          </a:p>
          <a:p>
            <a:pPr lvl="1"/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444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TC102455596[[fn=Весна]]</Template>
  <TotalTime>209</TotalTime>
  <Words>357</Words>
  <Application>Microsoft Macintosh PowerPoint</Application>
  <PresentationFormat>Экран (4:3)</PresentationFormat>
  <Paragraphs>66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Spring</vt:lpstr>
      <vt:lpstr>Прогресс в реформе экологической политики</vt:lpstr>
      <vt:lpstr>Экологическая политика</vt:lpstr>
      <vt:lpstr>Экологическая политика</vt:lpstr>
      <vt:lpstr>Экологическая политика</vt:lpstr>
      <vt:lpstr>Экологическая политика</vt:lpstr>
      <vt:lpstr>Политика по Устойчивому развитию</vt:lpstr>
      <vt:lpstr>Политика по Устойчивому производству и потреблению</vt:lpstr>
      <vt:lpstr>Resources efficiency</vt:lpstr>
      <vt:lpstr>Pressure to/state of environment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Samir Isayev</dc:creator>
  <cp:lastModifiedBy>Anna Golubovska-Onisimova</cp:lastModifiedBy>
  <cp:revision>10</cp:revision>
  <dcterms:created xsi:type="dcterms:W3CDTF">2013-07-06T18:44:21Z</dcterms:created>
  <dcterms:modified xsi:type="dcterms:W3CDTF">2013-08-18T12:14:47Z</dcterms:modified>
</cp:coreProperties>
</file>